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3"/>
    <p:sldId id="257" r:id="rId34"/>
    <p:sldId id="258" r:id="rId35"/>
    <p:sldId id="259" r:id="rId36"/>
    <p:sldId id="260" r:id="rId37"/>
    <p:sldId id="261" r:id="rId38"/>
    <p:sldId id="262" r:id="rId39"/>
    <p:sldId id="263" r:id="rId40"/>
    <p:sldId id="264" r:id="rId41"/>
    <p:sldId id="265" r:id="rId4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Fredoka" charset="1" panose="02000000000000000000"/>
      <p:regular r:id="rId10"/>
    </p:embeddedFont>
    <p:embeddedFont>
      <p:font typeface="Chau Philomene" charset="1" panose="02000806040000020003"/>
      <p:regular r:id="rId11"/>
    </p:embeddedFont>
    <p:embeddedFont>
      <p:font typeface="Chau Philomene Italics" charset="1" panose="02000806040000020003"/>
      <p:regular r:id="rId12"/>
    </p:embeddedFont>
    <p:embeddedFont>
      <p:font typeface="Canva Sans" charset="1" panose="020B0503030501040103"/>
      <p:regular r:id="rId13"/>
    </p:embeddedFont>
    <p:embeddedFont>
      <p:font typeface="Canva Sans Bold" charset="1" panose="020B0803030501040103"/>
      <p:regular r:id="rId14"/>
    </p:embeddedFont>
    <p:embeddedFont>
      <p:font typeface="Canva Sans Italics" charset="1" panose="020B0503030501040103"/>
      <p:regular r:id="rId15"/>
    </p:embeddedFont>
    <p:embeddedFont>
      <p:font typeface="Canva Sans Bold Italics" charset="1" panose="020B0803030501040103"/>
      <p:regular r:id="rId16"/>
    </p:embeddedFont>
    <p:embeddedFont>
      <p:font typeface="Canva Sans Medium" charset="1" panose="020B0603030501040103"/>
      <p:regular r:id="rId17"/>
    </p:embeddedFont>
    <p:embeddedFont>
      <p:font typeface="Canva Sans Medium Italics" charset="1" panose="020B0603030501040103"/>
      <p:regular r:id="rId18"/>
    </p:embeddedFont>
    <p:embeddedFont>
      <p:font typeface="Nunito" charset="1" panose="00000500000000000000"/>
      <p:regular r:id="rId19"/>
    </p:embeddedFont>
    <p:embeddedFont>
      <p:font typeface="Nunito Bold" charset="1" panose="00000800000000000000"/>
      <p:regular r:id="rId20"/>
    </p:embeddedFont>
    <p:embeddedFont>
      <p:font typeface="Nunito Bold Italics" charset="1" panose="00000000000000000000"/>
      <p:regular r:id="rId21"/>
    </p:embeddedFont>
    <p:embeddedFont>
      <p:font typeface="Nunito Light" charset="1" panose="00000400000000000000"/>
      <p:regular r:id="rId22"/>
    </p:embeddedFont>
    <p:embeddedFont>
      <p:font typeface="Nunito Heavy" charset="1" panose="00000000000000000000"/>
      <p:regular r:id="rId23"/>
    </p:embeddedFont>
    <p:embeddedFont>
      <p:font typeface="Nunito Heavy Italics" charset="1" panose="00000000000000000000"/>
      <p:regular r:id="rId24"/>
    </p:embeddedFont>
    <p:embeddedFont>
      <p:font typeface="Open Sans" charset="1" panose="020B0606030504020204"/>
      <p:regular r:id="rId25"/>
    </p:embeddedFont>
    <p:embeddedFont>
      <p:font typeface="Open Sans Bold" charset="1" panose="020B0806030504020204"/>
      <p:regular r:id="rId26"/>
    </p:embeddedFont>
    <p:embeddedFont>
      <p:font typeface="Open Sans Italics" charset="1" panose="020B0606030504020204"/>
      <p:regular r:id="rId27"/>
    </p:embeddedFont>
    <p:embeddedFont>
      <p:font typeface="Open Sans Bold Italics" charset="1" panose="020B0806030504020204"/>
      <p:regular r:id="rId28"/>
    </p:embeddedFont>
    <p:embeddedFont>
      <p:font typeface="Open Sans Light" charset="1" panose="020B0306030504020204"/>
      <p:regular r:id="rId29"/>
    </p:embeddedFont>
    <p:embeddedFont>
      <p:font typeface="Open Sans Light Italics" charset="1" panose="020B0306030504020204"/>
      <p:regular r:id="rId30"/>
    </p:embeddedFont>
    <p:embeddedFont>
      <p:font typeface="Open Sans Ultra-Bold" charset="1" panose="00000000000000000000"/>
      <p:regular r:id="rId31"/>
    </p:embeddedFont>
    <p:embeddedFont>
      <p:font typeface="Open Sans Ultra-Bold Italics" charset="1" panose="000000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slides/slide1.xml" Type="http://schemas.openxmlformats.org/officeDocument/2006/relationships/slide"/><Relationship Id="rId34" Target="slides/slide2.xml" Type="http://schemas.openxmlformats.org/officeDocument/2006/relationships/slide"/><Relationship Id="rId35" Target="slides/slide3.xml" Type="http://schemas.openxmlformats.org/officeDocument/2006/relationships/slide"/><Relationship Id="rId36" Target="slides/slide4.xml" Type="http://schemas.openxmlformats.org/officeDocument/2006/relationships/slide"/><Relationship Id="rId37" Target="slides/slide5.xml" Type="http://schemas.openxmlformats.org/officeDocument/2006/relationships/slide"/><Relationship Id="rId38" Target="slides/slide6.xml" Type="http://schemas.openxmlformats.org/officeDocument/2006/relationships/slide"/><Relationship Id="rId39" Target="slides/slide7.xml" Type="http://schemas.openxmlformats.org/officeDocument/2006/relationships/slide"/><Relationship Id="rId4" Target="theme/theme1.xml" Type="http://schemas.openxmlformats.org/officeDocument/2006/relationships/theme"/><Relationship Id="rId40" Target="slides/slide8.xml" Type="http://schemas.openxmlformats.org/officeDocument/2006/relationships/slide"/><Relationship Id="rId41" Target="slides/slide9.xml" Type="http://schemas.openxmlformats.org/officeDocument/2006/relationships/slide"/><Relationship Id="rId42" Target="slides/slide10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9662" y="0"/>
            <a:ext cx="20507325" cy="10287000"/>
            <a:chOff x="0" y="0"/>
            <a:chExt cx="273431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271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576611" y="8090611"/>
            <a:ext cx="19974273" cy="1420979"/>
            <a:chOff x="0" y="0"/>
            <a:chExt cx="5260714" cy="3742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260714" cy="374250"/>
            </a:xfrm>
            <a:custGeom>
              <a:avLst/>
              <a:gdLst/>
              <a:ahLst/>
              <a:cxnLst/>
              <a:rect r="r" b="b" t="t" l="l"/>
              <a:pathLst>
                <a:path h="374250" w="5260714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260714" cy="412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608308" y="1028700"/>
            <a:ext cx="10489239" cy="1461464"/>
          </a:xfrm>
          <a:custGeom>
            <a:avLst/>
            <a:gdLst/>
            <a:ahLst/>
            <a:cxnLst/>
            <a:rect r="r" b="b" t="t" l="l"/>
            <a:pathLst>
              <a:path h="1461464" w="10489239">
                <a:moveTo>
                  <a:pt x="0" y="0"/>
                </a:moveTo>
                <a:lnTo>
                  <a:pt x="10489239" y="0"/>
                </a:lnTo>
                <a:lnTo>
                  <a:pt x="10489239" y="1461464"/>
                </a:lnTo>
                <a:lnTo>
                  <a:pt x="0" y="14614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19361" y="7397039"/>
            <a:ext cx="5577893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unito Bold"/>
              </a:rPr>
              <a:t>AUTORES: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unito Bold"/>
              </a:rPr>
              <a:t> BAIGORRIA LUCIANA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unito Bold"/>
              </a:rPr>
              <a:t> ALBELDA GABRIEL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77558" y="3469641"/>
            <a:ext cx="14950738" cy="1944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Chau Philomene"/>
              </a:rPr>
              <a:t>Nivel de conocimiento del personal de enfermería, del hospital A. Fleming, </a:t>
            </a: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Chau Philomene"/>
              </a:rPr>
              <a:t>en el manejo de elementos de protección personal (EPP) e identificación de aislamientos en control de infecciones.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9662" y="0"/>
            <a:ext cx="20507325" cy="10287000"/>
            <a:chOff x="0" y="0"/>
            <a:chExt cx="273431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271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1505943"/>
            <a:ext cx="16230600" cy="6526651"/>
            <a:chOff x="0" y="0"/>
            <a:chExt cx="4274726" cy="17189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1718953"/>
            </a:xfrm>
            <a:custGeom>
              <a:avLst/>
              <a:gdLst/>
              <a:ahLst/>
              <a:cxnLst/>
              <a:rect r="r" b="b" t="t" l="l"/>
              <a:pathLst>
                <a:path h="1718953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139012" y="687305"/>
            <a:ext cx="8009976" cy="1730229"/>
            <a:chOff x="0" y="0"/>
            <a:chExt cx="2109623" cy="4556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9623" cy="455698"/>
            </a:xfrm>
            <a:custGeom>
              <a:avLst/>
              <a:gdLst/>
              <a:ahLst/>
              <a:cxnLst/>
              <a:rect r="r" b="b" t="t" l="l"/>
              <a:pathLst>
                <a:path h="455698" w="2109623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246042" y="3582987"/>
            <a:ext cx="13795916" cy="306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Se necesita mejorar en varios aspectos del trabajo de enfermería. Aunque los errores son de un pequeño porcentaje, no deben ser ignorados. Se propone realizar capacitaciones cada 6 meses sobre temas como normas de bioseguridad, lavado de manos, aislamientos, EPP, y vacunación.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43721" y="904875"/>
            <a:ext cx="9200557" cy="1125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>
                <a:solidFill>
                  <a:srgbClr val="000000"/>
                </a:solidFill>
                <a:latin typeface="Fredoka Bold"/>
              </a:rPr>
              <a:t>PROPUESTAS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9662" y="0"/>
            <a:ext cx="20507325" cy="10287000"/>
            <a:chOff x="0" y="0"/>
            <a:chExt cx="273431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271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1505943"/>
            <a:ext cx="16230600" cy="6526651"/>
            <a:chOff x="0" y="0"/>
            <a:chExt cx="4274726" cy="17189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1718953"/>
            </a:xfrm>
            <a:custGeom>
              <a:avLst/>
              <a:gdLst/>
              <a:ahLst/>
              <a:cxnLst/>
              <a:rect r="r" b="b" t="t" l="l"/>
              <a:pathLst>
                <a:path h="1718953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246042" y="2484824"/>
            <a:ext cx="13795916" cy="492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99"/>
              </a:lnSpc>
            </a:pPr>
          </a:p>
          <a:p>
            <a:pPr algn="just">
              <a:lnSpc>
                <a:spcPts val="4899"/>
              </a:lnSpc>
            </a:pPr>
            <a:r>
              <a:rPr lang="en-US" sz="3499" u="sng">
                <a:solidFill>
                  <a:srgbClr val="000000"/>
                </a:solidFill>
                <a:latin typeface="Nunito Bold"/>
              </a:rPr>
              <a:t>Introducción: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La Bioseguridad busca prevenir accidentes en el trabajo. 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Se evaluó el conocimiento del personal de enfermería de HF.</a:t>
            </a:r>
          </a:p>
          <a:p>
            <a:pPr algn="just">
              <a:lnSpc>
                <a:spcPts val="4899"/>
              </a:lnSpc>
            </a:pPr>
            <a:r>
              <a:rPr lang="en-US" sz="3499" u="sng">
                <a:solidFill>
                  <a:srgbClr val="000000"/>
                </a:solidFill>
                <a:latin typeface="Nunito Bold"/>
              </a:rPr>
              <a:t>Planteo del problema: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¿Cual es el grado de conocimiento y cumplimiento en utilización 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de EPP  e identificación de aislamientos?</a:t>
            </a:r>
          </a:p>
          <a:p>
            <a:pPr algn="just">
              <a:lnSpc>
                <a:spcPts val="489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9662" y="0"/>
            <a:ext cx="20507325" cy="10287000"/>
            <a:chOff x="0" y="0"/>
            <a:chExt cx="273431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271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17718" y="6893588"/>
            <a:ext cx="4927677" cy="1532060"/>
          </a:xfrm>
          <a:custGeom>
            <a:avLst/>
            <a:gdLst/>
            <a:ahLst/>
            <a:cxnLst/>
            <a:rect r="r" b="b" t="t" l="l"/>
            <a:pathLst>
              <a:path h="1532060" w="4927677">
                <a:moveTo>
                  <a:pt x="0" y="0"/>
                </a:moveTo>
                <a:lnTo>
                  <a:pt x="4927677" y="0"/>
                </a:lnTo>
                <a:lnTo>
                  <a:pt x="4927677" y="1532059"/>
                </a:lnTo>
                <a:lnTo>
                  <a:pt x="0" y="1532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3357317"/>
            <a:ext cx="7373777" cy="5068331"/>
            <a:chOff x="0" y="0"/>
            <a:chExt cx="1942065" cy="133486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2065" cy="1334869"/>
            </a:xfrm>
            <a:custGeom>
              <a:avLst/>
              <a:gdLst/>
              <a:ahLst/>
              <a:cxnLst/>
              <a:rect r="r" b="b" t="t" l="l"/>
              <a:pathLst>
                <a:path h="1334869" w="1942065">
                  <a:moveTo>
                    <a:pt x="0" y="0"/>
                  </a:moveTo>
                  <a:lnTo>
                    <a:pt x="1942065" y="0"/>
                  </a:lnTo>
                  <a:lnTo>
                    <a:pt x="1942065" y="1334869"/>
                  </a:lnTo>
                  <a:lnTo>
                    <a:pt x="0" y="1334869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942065" cy="13729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979113" y="687305"/>
            <a:ext cx="12329775" cy="1730229"/>
            <a:chOff x="0" y="0"/>
            <a:chExt cx="3247348" cy="45569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247348" cy="455698"/>
            </a:xfrm>
            <a:custGeom>
              <a:avLst/>
              <a:gdLst/>
              <a:ahLst/>
              <a:cxnLst/>
              <a:rect r="r" b="b" t="t" l="l"/>
              <a:pathLst>
                <a:path h="455698" w="3247348">
                  <a:moveTo>
                    <a:pt x="0" y="0"/>
                  </a:moveTo>
                  <a:lnTo>
                    <a:pt x="3247348" y="0"/>
                  </a:lnTo>
                  <a:lnTo>
                    <a:pt x="3247348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247348" cy="493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885523" y="3357317"/>
            <a:ext cx="7373777" cy="5068331"/>
            <a:chOff x="0" y="0"/>
            <a:chExt cx="1942065" cy="133486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42065" cy="1334869"/>
            </a:xfrm>
            <a:custGeom>
              <a:avLst/>
              <a:gdLst/>
              <a:ahLst/>
              <a:cxnLst/>
              <a:rect r="r" b="b" t="t" l="l"/>
              <a:pathLst>
                <a:path h="1334869" w="1942065">
                  <a:moveTo>
                    <a:pt x="0" y="0"/>
                  </a:moveTo>
                  <a:lnTo>
                    <a:pt x="1942065" y="0"/>
                  </a:lnTo>
                  <a:lnTo>
                    <a:pt x="1942065" y="1334869"/>
                  </a:lnTo>
                  <a:lnTo>
                    <a:pt x="0" y="1334869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942065" cy="13729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4285782" y="2417534"/>
            <a:ext cx="859614" cy="1291769"/>
          </a:xfrm>
          <a:custGeom>
            <a:avLst/>
            <a:gdLst/>
            <a:ahLst/>
            <a:cxnLst/>
            <a:rect r="r" b="b" t="t" l="l"/>
            <a:pathLst>
              <a:path h="1291769" w="859614">
                <a:moveTo>
                  <a:pt x="0" y="0"/>
                </a:moveTo>
                <a:lnTo>
                  <a:pt x="859613" y="0"/>
                </a:lnTo>
                <a:lnTo>
                  <a:pt x="859613" y="1291769"/>
                </a:lnTo>
                <a:lnTo>
                  <a:pt x="0" y="1291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517916" y="904875"/>
            <a:ext cx="13252168" cy="1125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>
                <a:solidFill>
                  <a:srgbClr val="000000"/>
                </a:solidFill>
                <a:latin typeface="Fredoka Bold"/>
              </a:rPr>
              <a:t>OBJETIVOS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52123" y="4884824"/>
            <a:ext cx="6950353" cy="2436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79"/>
              </a:lnSpc>
            </a:pPr>
            <a:r>
              <a:rPr lang="en-US" sz="2342">
                <a:solidFill>
                  <a:srgbClr val="000000"/>
                </a:solidFill>
                <a:latin typeface="Nunito Bold"/>
              </a:rPr>
              <a:t>Analizar el grado de conocimiento y cumplimiento en la utilización de elementos de protección personal e identificación de aislamientos del personal de enfermería del Hospital Fleming, durante 2023</a:t>
            </a:r>
          </a:p>
          <a:p>
            <a:pPr algn="ctr">
              <a:lnSpc>
                <a:spcPts val="3279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9885523" y="4884824"/>
            <a:ext cx="6766606" cy="2673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Nunito Bold"/>
              </a:rPr>
              <a:t>1. Evaluar si el equipo tiene conocimiento de bioseguridad en el manejo de EPP y aislamientos.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Nunito Bold"/>
              </a:rPr>
              <a:t>2. Analizar qué conocen los enfermeros sobre el lavado de manos, y cómo cumplen con la técnica.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Nunito Bold"/>
              </a:rPr>
              <a:t>3. Describir los diferentes tipos de aislamientos que conocen los enfermeros.</a:t>
            </a:r>
          </a:p>
          <a:p>
            <a:pPr algn="just">
              <a:lnSpc>
                <a:spcPts val="372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2517916" y="3811767"/>
            <a:ext cx="4156254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Fredoka Bold"/>
              </a:rPr>
              <a:t>GENERAL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494285" y="3811767"/>
            <a:ext cx="4156254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Fredoka Bold"/>
              </a:rPr>
              <a:t>ESPECIFICOS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3142605" y="2417534"/>
            <a:ext cx="859614" cy="1291769"/>
          </a:xfrm>
          <a:custGeom>
            <a:avLst/>
            <a:gdLst/>
            <a:ahLst/>
            <a:cxnLst/>
            <a:rect r="r" b="b" t="t" l="l"/>
            <a:pathLst>
              <a:path h="1291769" w="859614">
                <a:moveTo>
                  <a:pt x="0" y="0"/>
                </a:moveTo>
                <a:lnTo>
                  <a:pt x="859613" y="0"/>
                </a:lnTo>
                <a:lnTo>
                  <a:pt x="859613" y="1291769"/>
                </a:lnTo>
                <a:lnTo>
                  <a:pt x="0" y="1291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9662" y="0"/>
            <a:ext cx="20507325" cy="10287000"/>
            <a:chOff x="0" y="0"/>
            <a:chExt cx="273431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271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5682094" y="1715144"/>
            <a:ext cx="6596976" cy="856651"/>
            <a:chOff x="0" y="0"/>
            <a:chExt cx="1737475" cy="2256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37475" cy="225620"/>
            </a:xfrm>
            <a:custGeom>
              <a:avLst/>
              <a:gdLst/>
              <a:ahLst/>
              <a:cxnLst/>
              <a:rect r="r" b="b" t="t" l="l"/>
              <a:pathLst>
                <a:path h="225620" w="1737475">
                  <a:moveTo>
                    <a:pt x="0" y="0"/>
                  </a:moveTo>
                  <a:lnTo>
                    <a:pt x="1737475" y="0"/>
                  </a:lnTo>
                  <a:lnTo>
                    <a:pt x="1737475" y="225620"/>
                  </a:lnTo>
                  <a:lnTo>
                    <a:pt x="0" y="225620"/>
                  </a:lnTo>
                  <a:close/>
                </a:path>
              </a:pathLst>
            </a:custGeom>
            <a:solidFill>
              <a:srgbClr val="DDDEDE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737475" cy="2637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410789" y="4084676"/>
            <a:ext cx="4002511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Fredoka"/>
              </a:rPr>
              <a:t>SOLUTION 1</a:t>
            </a:r>
          </a:p>
        </p:txBody>
      </p:sp>
      <p:sp>
        <p:nvSpPr>
          <p:cNvPr name="AutoShape 9" id="9"/>
          <p:cNvSpPr/>
          <p:nvPr/>
        </p:nvSpPr>
        <p:spPr>
          <a:xfrm>
            <a:off x="514350" y="2802007"/>
            <a:ext cx="17259300" cy="0"/>
          </a:xfrm>
          <a:prstGeom prst="line">
            <a:avLst/>
          </a:prstGeom>
          <a:ln cap="flat" w="133350">
            <a:solidFill>
              <a:srgbClr val="DDDED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1545767" y="2825794"/>
            <a:ext cx="480294" cy="655427"/>
            <a:chOff x="0" y="0"/>
            <a:chExt cx="126497" cy="17262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6497" cy="172623"/>
            </a:xfrm>
            <a:custGeom>
              <a:avLst/>
              <a:gdLst/>
              <a:ahLst/>
              <a:cxnLst/>
              <a:rect r="r" b="b" t="t" l="l"/>
              <a:pathLst>
                <a:path h="172623" w="126497">
                  <a:moveTo>
                    <a:pt x="0" y="0"/>
                  </a:moveTo>
                  <a:lnTo>
                    <a:pt x="126497" y="0"/>
                  </a:lnTo>
                  <a:lnTo>
                    <a:pt x="126497" y="172623"/>
                  </a:lnTo>
                  <a:lnTo>
                    <a:pt x="0" y="172623"/>
                  </a:lnTo>
                  <a:close/>
                </a:path>
              </a:pathLst>
            </a:custGeom>
            <a:solidFill>
              <a:srgbClr val="DDDED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26497" cy="2107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404215" y="2825794"/>
            <a:ext cx="480294" cy="655427"/>
            <a:chOff x="0" y="0"/>
            <a:chExt cx="126497" cy="17262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6497" cy="172623"/>
            </a:xfrm>
            <a:custGeom>
              <a:avLst/>
              <a:gdLst/>
              <a:ahLst/>
              <a:cxnLst/>
              <a:rect r="r" b="b" t="t" l="l"/>
              <a:pathLst>
                <a:path h="172623" w="126497">
                  <a:moveTo>
                    <a:pt x="0" y="0"/>
                  </a:moveTo>
                  <a:lnTo>
                    <a:pt x="126497" y="0"/>
                  </a:lnTo>
                  <a:lnTo>
                    <a:pt x="126497" y="172623"/>
                  </a:lnTo>
                  <a:lnTo>
                    <a:pt x="0" y="172623"/>
                  </a:lnTo>
                  <a:close/>
                </a:path>
              </a:pathLst>
            </a:custGeom>
            <a:solidFill>
              <a:srgbClr val="DDDED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26497" cy="2107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6217240" y="2825794"/>
            <a:ext cx="480294" cy="655427"/>
            <a:chOff x="0" y="0"/>
            <a:chExt cx="126497" cy="17262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6497" cy="172623"/>
            </a:xfrm>
            <a:custGeom>
              <a:avLst/>
              <a:gdLst/>
              <a:ahLst/>
              <a:cxnLst/>
              <a:rect r="r" b="b" t="t" l="l"/>
              <a:pathLst>
                <a:path h="172623" w="126497">
                  <a:moveTo>
                    <a:pt x="0" y="0"/>
                  </a:moveTo>
                  <a:lnTo>
                    <a:pt x="126497" y="0"/>
                  </a:lnTo>
                  <a:lnTo>
                    <a:pt x="126497" y="172623"/>
                  </a:lnTo>
                  <a:lnTo>
                    <a:pt x="0" y="172623"/>
                  </a:lnTo>
                  <a:close/>
                </a:path>
              </a:pathLst>
            </a:custGeom>
            <a:solidFill>
              <a:srgbClr val="DDDEDE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26497" cy="2107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139237" y="3690770"/>
            <a:ext cx="3490544" cy="4208359"/>
            <a:chOff x="0" y="0"/>
            <a:chExt cx="919320" cy="110837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19320" cy="1108374"/>
            </a:xfrm>
            <a:custGeom>
              <a:avLst/>
              <a:gdLst/>
              <a:ahLst/>
              <a:cxnLst/>
              <a:rect r="r" b="b" t="t" l="l"/>
              <a:pathLst>
                <a:path h="1108374" w="919320">
                  <a:moveTo>
                    <a:pt x="0" y="0"/>
                  </a:moveTo>
                  <a:lnTo>
                    <a:pt x="919320" y="0"/>
                  </a:lnTo>
                  <a:lnTo>
                    <a:pt x="919320" y="1108374"/>
                  </a:lnTo>
                  <a:lnTo>
                    <a:pt x="0" y="1108374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919320" cy="1146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446524" y="3690770"/>
            <a:ext cx="3490544" cy="4208359"/>
            <a:chOff x="0" y="0"/>
            <a:chExt cx="919320" cy="110837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19320" cy="1108374"/>
            </a:xfrm>
            <a:custGeom>
              <a:avLst/>
              <a:gdLst/>
              <a:ahLst/>
              <a:cxnLst/>
              <a:rect r="r" b="b" t="t" l="l"/>
              <a:pathLst>
                <a:path h="1108374" w="919320">
                  <a:moveTo>
                    <a:pt x="0" y="0"/>
                  </a:moveTo>
                  <a:lnTo>
                    <a:pt x="919320" y="0"/>
                  </a:lnTo>
                  <a:lnTo>
                    <a:pt x="919320" y="1108374"/>
                  </a:lnTo>
                  <a:lnTo>
                    <a:pt x="0" y="1108374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919320" cy="1146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26777" y="3730712"/>
            <a:ext cx="3490544" cy="4208359"/>
            <a:chOff x="0" y="0"/>
            <a:chExt cx="919320" cy="110837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919320" cy="1108374"/>
            </a:xfrm>
            <a:custGeom>
              <a:avLst/>
              <a:gdLst/>
              <a:ahLst/>
              <a:cxnLst/>
              <a:rect r="r" b="b" t="t" l="l"/>
              <a:pathLst>
                <a:path h="1108374" w="919320">
                  <a:moveTo>
                    <a:pt x="0" y="0"/>
                  </a:moveTo>
                  <a:lnTo>
                    <a:pt x="919320" y="0"/>
                  </a:lnTo>
                  <a:lnTo>
                    <a:pt x="919320" y="1108374"/>
                  </a:lnTo>
                  <a:lnTo>
                    <a:pt x="0" y="1108374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919320" cy="1146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9957491" y="3995570"/>
            <a:ext cx="4002511" cy="1047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Fredoka Bold"/>
              </a:rPr>
              <a:t>LAVADO 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Fredoka Bold"/>
              </a:rPr>
              <a:t>DE MANOS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960002" y="4096569"/>
            <a:ext cx="4002511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Fredoka Bold"/>
              </a:rPr>
              <a:t>EPP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376892" y="5454911"/>
            <a:ext cx="3163708" cy="1788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. Importancia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unito Bold"/>
              </a:rPr>
              <a:t>. Procedimiento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unito Bold"/>
              </a:rPr>
              <a:t>. 5 Momentos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609942" y="5350231"/>
            <a:ext cx="3163708" cy="306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. Importancia</a:t>
            </a:r>
          </a:p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. Colocación</a:t>
            </a:r>
          </a:p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. Retiro</a:t>
            </a:r>
          </a:p>
          <a:p>
            <a:pPr algn="ctr">
              <a:lnSpc>
                <a:spcPts val="4899"/>
              </a:lnSpc>
            </a:pPr>
          </a:p>
          <a:p>
            <a:pPr algn="ctr">
              <a:lnSpc>
                <a:spcPts val="4899"/>
              </a:lnSpc>
            </a:pPr>
          </a:p>
        </p:txBody>
      </p:sp>
      <p:grpSp>
        <p:nvGrpSpPr>
          <p:cNvPr name="Group 32" id="32"/>
          <p:cNvGrpSpPr/>
          <p:nvPr/>
        </p:nvGrpSpPr>
        <p:grpSpPr>
          <a:xfrm rot="0">
            <a:off x="5797940" y="2825794"/>
            <a:ext cx="480294" cy="655427"/>
            <a:chOff x="0" y="0"/>
            <a:chExt cx="126497" cy="172623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26497" cy="172623"/>
            </a:xfrm>
            <a:custGeom>
              <a:avLst/>
              <a:gdLst/>
              <a:ahLst/>
              <a:cxnLst/>
              <a:rect r="r" b="b" t="t" l="l"/>
              <a:pathLst>
                <a:path h="172623" w="126497">
                  <a:moveTo>
                    <a:pt x="0" y="0"/>
                  </a:moveTo>
                  <a:lnTo>
                    <a:pt x="126497" y="0"/>
                  </a:lnTo>
                  <a:lnTo>
                    <a:pt x="126497" y="172623"/>
                  </a:lnTo>
                  <a:lnTo>
                    <a:pt x="0" y="172623"/>
                  </a:lnTo>
                  <a:close/>
                </a:path>
              </a:pathLst>
            </a:custGeom>
            <a:solidFill>
              <a:srgbClr val="DDDEDE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26497" cy="2107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4126513" y="3738395"/>
            <a:ext cx="3823147" cy="4208359"/>
            <a:chOff x="0" y="0"/>
            <a:chExt cx="1006919" cy="110837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06919" cy="1108374"/>
            </a:xfrm>
            <a:custGeom>
              <a:avLst/>
              <a:gdLst/>
              <a:ahLst/>
              <a:cxnLst/>
              <a:rect r="r" b="b" t="t" l="l"/>
              <a:pathLst>
                <a:path h="1108374" w="1006919">
                  <a:moveTo>
                    <a:pt x="0" y="0"/>
                  </a:moveTo>
                  <a:lnTo>
                    <a:pt x="1006919" y="0"/>
                  </a:lnTo>
                  <a:lnTo>
                    <a:pt x="1006919" y="1108374"/>
                  </a:lnTo>
                  <a:lnTo>
                    <a:pt x="0" y="1108374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1006919" cy="1146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-129206" y="4096569"/>
            <a:ext cx="4002511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Fredoka Bold"/>
              </a:rPr>
              <a:t>CONCEPTO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873304" y="4096569"/>
            <a:ext cx="4002511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Fredoka Bold"/>
              </a:rPr>
              <a:t>AISLAMIENTOS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292706" y="5350231"/>
            <a:ext cx="3163708" cy="182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. Conceptos</a:t>
            </a:r>
          </a:p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. Tipos</a:t>
            </a:r>
          </a:p>
          <a:p>
            <a:pPr algn="ctr">
              <a:lnSpc>
                <a:spcPts val="4899"/>
              </a:lnSpc>
            </a:pPr>
          </a:p>
        </p:txBody>
      </p:sp>
      <p:grpSp>
        <p:nvGrpSpPr>
          <p:cNvPr name="Group 41" id="41"/>
          <p:cNvGrpSpPr/>
          <p:nvPr/>
        </p:nvGrpSpPr>
        <p:grpSpPr>
          <a:xfrm rot="0">
            <a:off x="514350" y="0"/>
            <a:ext cx="17041933" cy="1481015"/>
            <a:chOff x="0" y="0"/>
            <a:chExt cx="4488410" cy="390061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4488411" cy="390061"/>
            </a:xfrm>
            <a:custGeom>
              <a:avLst/>
              <a:gdLst/>
              <a:ahLst/>
              <a:cxnLst/>
              <a:rect r="r" b="b" t="t" l="l"/>
              <a:pathLst>
                <a:path h="390061" w="4488411">
                  <a:moveTo>
                    <a:pt x="0" y="0"/>
                  </a:moveTo>
                  <a:lnTo>
                    <a:pt x="4488411" y="0"/>
                  </a:lnTo>
                  <a:lnTo>
                    <a:pt x="4488411" y="390061"/>
                  </a:lnTo>
                  <a:lnTo>
                    <a:pt x="0" y="390061"/>
                  </a:lnTo>
                  <a:close/>
                </a:path>
              </a:pathLst>
            </a:custGeom>
            <a:solidFill>
              <a:srgbClr val="DDDEDE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4488410" cy="4281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1314971" y="172897"/>
            <a:ext cx="15331223" cy="2095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4"/>
              </a:lnSpc>
            </a:pPr>
            <a:r>
              <a:rPr lang="en-US" sz="2317">
                <a:solidFill>
                  <a:srgbClr val="000000"/>
                </a:solidFill>
                <a:latin typeface="Fredoka Bold"/>
              </a:rPr>
              <a:t>NIVEL DE CONOCIMIENTO DEL PERSONAL DE ENFERMERÍA, DEL HOSPITAL A. FLEMING,</a:t>
            </a:r>
            <a:r>
              <a:rPr lang="en-US" sz="2317">
                <a:solidFill>
                  <a:srgbClr val="000000"/>
                </a:solidFill>
                <a:latin typeface="Fredoka Bold"/>
              </a:rPr>
              <a:t> </a:t>
            </a:r>
          </a:p>
          <a:p>
            <a:pPr algn="ctr">
              <a:lnSpc>
                <a:spcPts val="3244"/>
              </a:lnSpc>
            </a:pPr>
            <a:r>
              <a:rPr lang="en-US" sz="2317">
                <a:solidFill>
                  <a:srgbClr val="000000"/>
                </a:solidFill>
                <a:latin typeface="Fredoka Bold"/>
              </a:rPr>
              <a:t>en el manejo de elementos de protección personal (EPP) e identificación de aislamientos en control de infecciones.</a:t>
            </a:r>
          </a:p>
          <a:p>
            <a:pPr algn="ctr">
              <a:lnSpc>
                <a:spcPts val="7232"/>
              </a:lnSpc>
            </a:pPr>
          </a:p>
        </p:txBody>
      </p:sp>
      <p:sp>
        <p:nvSpPr>
          <p:cNvPr name="TextBox 45" id="45"/>
          <p:cNvSpPr txBox="true"/>
          <p:nvPr/>
        </p:nvSpPr>
        <p:spPr>
          <a:xfrm rot="0">
            <a:off x="6929953" y="1611498"/>
            <a:ext cx="4428095" cy="1006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0"/>
              </a:lnSpc>
            </a:pPr>
            <a:r>
              <a:rPr lang="en-US" sz="2886">
                <a:solidFill>
                  <a:srgbClr val="000000"/>
                </a:solidFill>
                <a:latin typeface="Open Sans Bold"/>
              </a:rPr>
              <a:t>Normas de Bioseguridad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14350" y="5454911"/>
            <a:ext cx="3163708" cy="1206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. Principios</a:t>
            </a:r>
          </a:p>
          <a:p>
            <a:pPr algn="ctr">
              <a:lnSpc>
                <a:spcPts val="489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9662" y="0"/>
            <a:ext cx="20507325" cy="10287000"/>
            <a:chOff x="0" y="0"/>
            <a:chExt cx="273431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271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2129728"/>
            <a:ext cx="16230600" cy="6526651"/>
            <a:chOff x="0" y="0"/>
            <a:chExt cx="4274726" cy="17189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1718953"/>
            </a:xfrm>
            <a:custGeom>
              <a:avLst/>
              <a:gdLst/>
              <a:ahLst/>
              <a:cxnLst/>
              <a:rect r="r" b="b" t="t" l="l"/>
              <a:pathLst>
                <a:path h="1718953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543721" y="687305"/>
            <a:ext cx="9200557" cy="1730229"/>
            <a:chOff x="0" y="0"/>
            <a:chExt cx="2423192" cy="4556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23192" cy="455698"/>
            </a:xfrm>
            <a:custGeom>
              <a:avLst/>
              <a:gdLst/>
              <a:ahLst/>
              <a:cxnLst/>
              <a:rect r="r" b="b" t="t" l="l"/>
              <a:pathLst>
                <a:path h="455698" w="2423192">
                  <a:moveTo>
                    <a:pt x="0" y="0"/>
                  </a:moveTo>
                  <a:lnTo>
                    <a:pt x="2423192" y="0"/>
                  </a:lnTo>
                  <a:lnTo>
                    <a:pt x="2423192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423192" cy="493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246042" y="2360384"/>
            <a:ext cx="13795916" cy="677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Tipo de estudio:</a:t>
            </a:r>
            <a:r>
              <a:rPr lang="en-US" sz="3499">
                <a:solidFill>
                  <a:srgbClr val="000000"/>
                </a:solidFill>
                <a:latin typeface="Nunito"/>
              </a:rPr>
              <a:t> Corte Transversal, tipo descriptivo, no experimental, con enfoque cuantitativo.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Área de estudio: </a:t>
            </a:r>
            <a:r>
              <a:rPr lang="en-US" sz="3499">
                <a:solidFill>
                  <a:srgbClr val="000000"/>
                </a:solidFill>
                <a:latin typeface="Nunito"/>
              </a:rPr>
              <a:t>Hospital A. Fleming.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Universo:  </a:t>
            </a:r>
            <a:r>
              <a:rPr lang="en-US" sz="3499">
                <a:solidFill>
                  <a:srgbClr val="000000"/>
                </a:solidFill>
                <a:latin typeface="Nunito"/>
              </a:rPr>
              <a:t>44 enfermeros de 3 servicios</a:t>
            </a:r>
            <a:r>
              <a:rPr lang="en-US" sz="3499">
                <a:solidFill>
                  <a:srgbClr val="000000"/>
                </a:solidFill>
                <a:latin typeface="Nunito Bold"/>
              </a:rPr>
              <a:t>.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Muestra: </a:t>
            </a:r>
            <a:r>
              <a:rPr lang="en-US" sz="3499">
                <a:solidFill>
                  <a:srgbClr val="000000"/>
                </a:solidFill>
                <a:latin typeface="Nunito"/>
              </a:rPr>
              <a:t>No probabilística por conveniencia, seleccionando 10 enfermeros de cada área: 30 en total.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Variables: . </a:t>
            </a:r>
            <a:r>
              <a:rPr lang="en-US" sz="3499">
                <a:solidFill>
                  <a:srgbClr val="000000"/>
                </a:solidFill>
                <a:latin typeface="Nunito"/>
              </a:rPr>
              <a:t>Normas de Bioseguridad . Caracterización de los enfermeros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Técnica: </a:t>
            </a:r>
            <a:r>
              <a:rPr lang="en-US" sz="3499">
                <a:solidFill>
                  <a:srgbClr val="000000"/>
                </a:solidFill>
                <a:latin typeface="Nunito"/>
              </a:rPr>
              <a:t>Recolección, procesamiento, análisis y presentación de datos.</a:t>
            </a:r>
          </a:p>
          <a:p>
            <a:pPr algn="just">
              <a:lnSpc>
                <a:spcPts val="489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4543721" y="914400"/>
            <a:ext cx="9200557" cy="995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0"/>
              </a:lnSpc>
            </a:pPr>
            <a:r>
              <a:rPr lang="en-US" sz="5807">
                <a:solidFill>
                  <a:srgbClr val="000000"/>
                </a:solidFill>
                <a:latin typeface="Fredoka Bold"/>
              </a:rPr>
              <a:t>DISEÑO METODOLÓGICO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9662" y="0"/>
            <a:ext cx="20507325" cy="10287000"/>
            <a:chOff x="0" y="0"/>
            <a:chExt cx="273431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271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1505943"/>
            <a:ext cx="16230600" cy="7997204"/>
            <a:chOff x="0" y="0"/>
            <a:chExt cx="4274726" cy="21062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2106260"/>
            </a:xfrm>
            <a:custGeom>
              <a:avLst/>
              <a:gdLst/>
              <a:ahLst/>
              <a:cxnLst/>
              <a:rect r="r" b="b" t="t" l="l"/>
              <a:pathLst>
                <a:path h="2106260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06260"/>
                  </a:lnTo>
                  <a:lnTo>
                    <a:pt x="0" y="2106260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21443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139012" y="163586"/>
            <a:ext cx="8009976" cy="1730229"/>
            <a:chOff x="0" y="0"/>
            <a:chExt cx="2109623" cy="4556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9623" cy="455698"/>
            </a:xfrm>
            <a:custGeom>
              <a:avLst/>
              <a:gdLst/>
              <a:ahLst/>
              <a:cxnLst/>
              <a:rect r="r" b="b" t="t" l="l"/>
              <a:pathLst>
                <a:path h="455698" w="2109623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5978813" y="2404416"/>
            <a:ext cx="6619242" cy="6853884"/>
          </a:xfrm>
          <a:custGeom>
            <a:avLst/>
            <a:gdLst/>
            <a:ahLst/>
            <a:cxnLst/>
            <a:rect r="r" b="b" t="t" l="l"/>
            <a:pathLst>
              <a:path h="6853884" w="6619242">
                <a:moveTo>
                  <a:pt x="0" y="0"/>
                </a:moveTo>
                <a:lnTo>
                  <a:pt x="6619241" y="0"/>
                </a:lnTo>
                <a:lnTo>
                  <a:pt x="6619241" y="6853884"/>
                </a:lnTo>
                <a:lnTo>
                  <a:pt x="0" y="6853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7" t="0" r="-57" b="-704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688155" y="253461"/>
            <a:ext cx="9200557" cy="1464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0"/>
              </a:lnSpc>
            </a:pPr>
            <a:r>
              <a:rPr lang="en-US" sz="4207">
                <a:solidFill>
                  <a:srgbClr val="000000"/>
                </a:solidFill>
                <a:latin typeface="Fredoka Bold"/>
              </a:rPr>
              <a:t>OPERACIONALIZACION</a:t>
            </a:r>
          </a:p>
          <a:p>
            <a:pPr algn="ctr">
              <a:lnSpc>
                <a:spcPts val="5890"/>
              </a:lnSpc>
            </a:pPr>
            <a:r>
              <a:rPr lang="en-US" sz="4207">
                <a:solidFill>
                  <a:srgbClr val="000000"/>
                </a:solidFill>
                <a:latin typeface="Fredoka Bold"/>
              </a:rPr>
              <a:t> DE VARIABLE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9662" y="0"/>
            <a:ext cx="20507325" cy="10287000"/>
            <a:chOff x="0" y="0"/>
            <a:chExt cx="273431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271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5727381" y="687305"/>
            <a:ext cx="6833238" cy="1730229"/>
            <a:chOff x="0" y="0"/>
            <a:chExt cx="1799700" cy="45569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99700" cy="455698"/>
            </a:xfrm>
            <a:custGeom>
              <a:avLst/>
              <a:gdLst/>
              <a:ahLst/>
              <a:cxnLst/>
              <a:rect r="r" b="b" t="t" l="l"/>
              <a:pathLst>
                <a:path h="455698" w="1799700">
                  <a:moveTo>
                    <a:pt x="0" y="0"/>
                  </a:moveTo>
                  <a:lnTo>
                    <a:pt x="1799700" y="0"/>
                  </a:lnTo>
                  <a:lnTo>
                    <a:pt x="1799700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799700" cy="493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254159" y="2585455"/>
            <a:ext cx="11399332" cy="6185995"/>
          </a:xfrm>
          <a:custGeom>
            <a:avLst/>
            <a:gdLst/>
            <a:ahLst/>
            <a:cxnLst/>
            <a:rect r="r" b="b" t="t" l="l"/>
            <a:pathLst>
              <a:path h="6185995" w="11399332">
                <a:moveTo>
                  <a:pt x="0" y="0"/>
                </a:moveTo>
                <a:lnTo>
                  <a:pt x="11399332" y="0"/>
                </a:lnTo>
                <a:lnTo>
                  <a:pt x="11399332" y="6185995"/>
                </a:lnTo>
                <a:lnTo>
                  <a:pt x="0" y="61859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75" t="-821" r="-375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910979" y="904875"/>
            <a:ext cx="6466041" cy="1125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>
                <a:solidFill>
                  <a:srgbClr val="000000"/>
                </a:solidFill>
                <a:latin typeface="Fredoka Bold"/>
              </a:rPr>
              <a:t>RESULTADO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20991" y="9191625"/>
            <a:ext cx="8265667" cy="563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41"/>
              </a:lnSpc>
            </a:pPr>
            <a:r>
              <a:rPr lang="en-US" sz="3315">
                <a:solidFill>
                  <a:srgbClr val="000000"/>
                </a:solidFill>
                <a:latin typeface="Nunito Bold"/>
              </a:rPr>
              <a:t>Tiempo de duración del lavado de manos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9662" y="0"/>
            <a:ext cx="20507325" cy="10287000"/>
            <a:chOff x="0" y="0"/>
            <a:chExt cx="273431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271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5727381" y="687305"/>
            <a:ext cx="6833238" cy="1730229"/>
            <a:chOff x="0" y="0"/>
            <a:chExt cx="1799700" cy="45569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99700" cy="455698"/>
            </a:xfrm>
            <a:custGeom>
              <a:avLst/>
              <a:gdLst/>
              <a:ahLst/>
              <a:cxnLst/>
              <a:rect r="r" b="b" t="t" l="l"/>
              <a:pathLst>
                <a:path h="455698" w="1799700">
                  <a:moveTo>
                    <a:pt x="0" y="0"/>
                  </a:moveTo>
                  <a:lnTo>
                    <a:pt x="1799700" y="0"/>
                  </a:lnTo>
                  <a:lnTo>
                    <a:pt x="1799700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799700" cy="493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789168" y="2573919"/>
            <a:ext cx="10261398" cy="6527996"/>
          </a:xfrm>
          <a:custGeom>
            <a:avLst/>
            <a:gdLst/>
            <a:ahLst/>
            <a:cxnLst/>
            <a:rect r="r" b="b" t="t" l="l"/>
            <a:pathLst>
              <a:path h="6527996" w="10261398">
                <a:moveTo>
                  <a:pt x="0" y="0"/>
                </a:moveTo>
                <a:lnTo>
                  <a:pt x="10261399" y="0"/>
                </a:lnTo>
                <a:lnTo>
                  <a:pt x="10261399" y="6527996"/>
                </a:lnTo>
                <a:lnTo>
                  <a:pt x="0" y="65279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910979" y="904875"/>
            <a:ext cx="6466041" cy="1125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>
                <a:solidFill>
                  <a:srgbClr val="000000"/>
                </a:solidFill>
                <a:latin typeface="Fredoka Bold"/>
              </a:rPr>
              <a:t>RESULTADO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273197" y="9201150"/>
            <a:ext cx="13183468" cy="58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¿Cuando se retira camisolín, cofia, guantes y barbijo?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09662" y="0"/>
            <a:ext cx="20507325" cy="10287000"/>
            <a:chOff x="0" y="0"/>
            <a:chExt cx="273431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62710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1505943"/>
            <a:ext cx="16230600" cy="6526651"/>
            <a:chOff x="0" y="0"/>
            <a:chExt cx="4274726" cy="17189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1718953"/>
            </a:xfrm>
            <a:custGeom>
              <a:avLst/>
              <a:gdLst/>
              <a:ahLst/>
              <a:cxnLst/>
              <a:rect r="r" b="b" t="t" l="l"/>
              <a:pathLst>
                <a:path h="1718953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139012" y="687305"/>
            <a:ext cx="8009976" cy="1730229"/>
            <a:chOff x="0" y="0"/>
            <a:chExt cx="2109623" cy="4556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9623" cy="455698"/>
            </a:xfrm>
            <a:custGeom>
              <a:avLst/>
              <a:gdLst/>
              <a:ahLst/>
              <a:cxnLst/>
              <a:rect r="r" b="b" t="t" l="l"/>
              <a:pathLst>
                <a:path h="455698" w="2109623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543721" y="904875"/>
            <a:ext cx="9200557" cy="1125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>
                <a:solidFill>
                  <a:srgbClr val="000000"/>
                </a:solidFill>
                <a:latin typeface="Fredoka Bold"/>
              </a:rPr>
              <a:t>DISCUSIÓN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46042" y="3711993"/>
            <a:ext cx="13795916" cy="2066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Canva Sans Bold"/>
              </a:rPr>
              <a:t>El personal de enfermería tiene desconocimiento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Canva Sans Bold"/>
              </a:rPr>
              <a:t>en prácticas básicas de bioseguridad,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Canva Sans Bold"/>
              </a:rPr>
              <a:t>como el lavado de manos y el uso de EPP.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Canva Sans Bold"/>
              </a:rPr>
              <a:t>Aunque la mayoría se capacitó recientemente.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DAF9FtyqM-A</dc:identifier>
  <dcterms:modified xsi:type="dcterms:W3CDTF">2011-08-01T06:04:30Z</dcterms:modified>
  <cp:revision>1</cp:revision>
  <dc:title>T</dc:title>
</cp:coreProperties>
</file>